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29" autoAdjust="0"/>
    <p:restoredTop sz="94660"/>
  </p:normalViewPr>
  <p:slideViewPr>
    <p:cSldViewPr snapToGrid="0">
      <p:cViewPr varScale="1">
        <p:scale>
          <a:sx n="48" d="100"/>
          <a:sy n="48" d="100"/>
        </p:scale>
        <p:origin x="-667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275500" y="-75565"/>
            <a:ext cx="53010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 smtClean="0">
                <a:solidFill>
                  <a:srgbClr val="0070C0"/>
                </a:solidFill>
              </a:rPr>
              <a:t>«Am</a:t>
            </a:r>
            <a:r>
              <a:rPr lang="it-IT" sz="4400" dirty="0" smtClean="0">
                <a:solidFill>
                  <a:srgbClr val="00B050"/>
                </a:solidFill>
              </a:rPr>
              <a:t>alga</a:t>
            </a:r>
            <a:r>
              <a:rPr lang="it-IT" sz="4400" dirty="0" smtClean="0">
                <a:solidFill>
                  <a:srgbClr val="0070C0"/>
                </a:solidFill>
              </a:rPr>
              <a:t>miamoci</a:t>
            </a:r>
            <a:r>
              <a:rPr lang="it-IT" sz="4400" dirty="0">
                <a:solidFill>
                  <a:srgbClr val="0070C0"/>
                </a:solidFill>
              </a:rPr>
              <a:t>»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275500" y="788811"/>
            <a:ext cx="48191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rgbClr val="0070C0"/>
                </a:solidFill>
              </a:rPr>
              <a:t>WORKSHOP</a:t>
            </a:r>
          </a:p>
          <a:p>
            <a:pPr algn="ctr"/>
            <a:r>
              <a:rPr lang="it-IT" sz="2800" dirty="0">
                <a:solidFill>
                  <a:srgbClr val="0070C0"/>
                </a:solidFill>
              </a:rPr>
              <a:t>Educazione ambientale e alla sostenibilità</a:t>
            </a:r>
          </a:p>
        </p:txBody>
      </p:sp>
      <p:sp>
        <p:nvSpPr>
          <p:cNvPr id="7" name="Rettangolo 6"/>
          <p:cNvSpPr/>
          <p:nvPr/>
        </p:nvSpPr>
        <p:spPr>
          <a:xfrm>
            <a:off x="3347580" y="5136114"/>
            <a:ext cx="515688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</a:rPr>
              <a:t>Un’occasione per offrire </a:t>
            </a:r>
            <a:r>
              <a:rPr lang="it-IT" sz="2000" b="1" dirty="0">
                <a:solidFill>
                  <a:schemeClr val="accent6">
                    <a:lumMod val="75000"/>
                  </a:schemeClr>
                </a:solidFill>
              </a:rPr>
              <a:t>strumenti e opportunità per avvicinare </a:t>
            </a:r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</a:rPr>
              <a:t>i nostri alunni ai </a:t>
            </a:r>
            <a:r>
              <a:rPr lang="it-IT" sz="2000" b="1" dirty="0">
                <a:solidFill>
                  <a:schemeClr val="accent6">
                    <a:lumMod val="75000"/>
                  </a:schemeClr>
                </a:solidFill>
              </a:rPr>
              <a:t>temi legati alla sostenibilità dello sviluppo, supportare </a:t>
            </a:r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</a:rPr>
              <a:t>la loro </a:t>
            </a:r>
            <a:r>
              <a:rPr lang="it-IT" sz="2000" b="1" dirty="0">
                <a:solidFill>
                  <a:schemeClr val="accent6">
                    <a:lumMod val="75000"/>
                  </a:schemeClr>
                </a:solidFill>
              </a:rPr>
              <a:t>crescita </a:t>
            </a:r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</a:rPr>
              <a:t>con particolare attenzione </a:t>
            </a:r>
            <a:r>
              <a:rPr lang="it-IT" sz="2000" b="1" dirty="0">
                <a:solidFill>
                  <a:schemeClr val="accent6">
                    <a:lumMod val="75000"/>
                  </a:schemeClr>
                </a:solidFill>
              </a:rPr>
              <a:t>all’ambiente e al territorio </a:t>
            </a:r>
          </a:p>
        </p:txBody>
      </p:sp>
      <p:sp>
        <p:nvSpPr>
          <p:cNvPr id="8" name="Rettangolo 7"/>
          <p:cNvSpPr/>
          <p:nvPr/>
        </p:nvSpPr>
        <p:spPr>
          <a:xfrm>
            <a:off x="2829241" y="1799491"/>
            <a:ext cx="6096000" cy="32459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it-IT" sz="1600" b="1" dirty="0" smtClean="0">
              <a:solidFill>
                <a:srgbClr val="00B050"/>
              </a:solidFill>
              <a:latin typeface="Kristen ITC" panose="03050502040202030202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b="1" dirty="0" smtClean="0">
                <a:solidFill>
                  <a:srgbClr val="00B05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IL GIORNO 20 aprile</a:t>
            </a:r>
            <a:endParaRPr lang="it-IT" sz="2000" b="1" dirty="0">
              <a:solidFill>
                <a:srgbClr val="00B05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b="1" dirty="0">
                <a:solidFill>
                  <a:srgbClr val="00B05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ALLE </a:t>
            </a:r>
            <a:r>
              <a:rPr lang="it-IT" sz="2000" b="1" dirty="0" smtClean="0">
                <a:solidFill>
                  <a:srgbClr val="00B05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ORE 9.00</a:t>
            </a:r>
            <a:endParaRPr lang="it-IT" sz="2000" b="1" dirty="0">
              <a:solidFill>
                <a:srgbClr val="00B05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b="1" dirty="0">
                <a:solidFill>
                  <a:srgbClr val="00B05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IL </a:t>
            </a:r>
            <a:r>
              <a:rPr lang="it-IT" sz="2000" b="1" dirty="0" smtClean="0">
                <a:solidFill>
                  <a:srgbClr val="00B05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DOTT. Valentino Russo</a:t>
            </a:r>
            <a:endParaRPr lang="it-IT" sz="2000" b="1" dirty="0">
              <a:solidFill>
                <a:srgbClr val="00B05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b="1" dirty="0" smtClean="0">
                <a:solidFill>
                  <a:srgbClr val="00B05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INCONTRERÀ </a:t>
            </a:r>
            <a:r>
              <a:rPr lang="it-IT" sz="2000" b="1" dirty="0">
                <a:solidFill>
                  <a:srgbClr val="00B05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GLI ALUNNI DELLE </a:t>
            </a:r>
            <a:r>
              <a:rPr lang="it-IT" sz="2000" b="1" dirty="0" smtClean="0">
                <a:solidFill>
                  <a:srgbClr val="00B05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CLASSI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b="1" dirty="0" smtClean="0">
                <a:solidFill>
                  <a:srgbClr val="00B05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2000" b="1" dirty="0">
                <a:solidFill>
                  <a:srgbClr val="00B05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QUARTE DELL’ISTITUTO </a:t>
            </a:r>
            <a:r>
              <a:rPr lang="it-IT" sz="2000" b="1" dirty="0" smtClean="0">
                <a:solidFill>
                  <a:srgbClr val="00B05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COMPRENSIVO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b="1" dirty="0" smtClean="0">
                <a:solidFill>
                  <a:srgbClr val="00B05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2000" b="1" dirty="0">
                <a:solidFill>
                  <a:srgbClr val="00B05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“RENATO MORO” DI TARANTO</a:t>
            </a:r>
            <a:endParaRPr lang="it-IT" sz="2000" b="1" dirty="0">
              <a:solidFill>
                <a:srgbClr val="00B05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36" name="Picture 12" descr="Risultati immagini per ALGH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972" t="-201" r="34143" b="201"/>
          <a:stretch/>
        </p:blipFill>
        <p:spPr bwMode="auto">
          <a:xfrm>
            <a:off x="0" y="-13064"/>
            <a:ext cx="2770909" cy="687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Risultati immagini per renato moro tarant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17033" b="85165" l="1550" r="51163">
                        <a14:foregroundMark x1="45349" y1="44505" x2="45349" y2="44505"/>
                        <a14:foregroundMark x1="49225" y1="47802" x2="49225" y2="47802"/>
                        <a14:foregroundMark x1="28682" y1="20879" x2="28682" y2="20879"/>
                        <a14:foregroundMark x1="4651" y1="48352" x2="4651" y2="48352"/>
                        <a14:foregroundMark x1="11628" y1="27473" x2="11628" y2="27473"/>
                        <a14:foregroundMark x1="36822" y1="22527" x2="36822" y2="225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17" t="16397" r="48003" b="13036"/>
          <a:stretch/>
        </p:blipFill>
        <p:spPr bwMode="auto">
          <a:xfrm>
            <a:off x="775855" y="195118"/>
            <a:ext cx="1160164" cy="116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AutoShape 14" descr="Risultati immagini per ALGH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6" name="Picture 12" descr="Risultati immagini per ALGH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972" t="-201" r="34143" b="201"/>
          <a:stretch/>
        </p:blipFill>
        <p:spPr bwMode="auto">
          <a:xfrm>
            <a:off x="9313168" y="7937"/>
            <a:ext cx="2878832" cy="687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ttangolo 10"/>
          <p:cNvSpPr/>
          <p:nvPr/>
        </p:nvSpPr>
        <p:spPr>
          <a:xfrm>
            <a:off x="9371500" y="986060"/>
            <a:ext cx="265424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accent6">
                    <a:lumMod val="75000"/>
                  </a:schemeClr>
                </a:solidFill>
                <a:latin typeface="Lato"/>
              </a:rPr>
              <a:t>In </a:t>
            </a:r>
            <a:r>
              <a:rPr lang="it-IT" sz="2400" b="1" i="1" dirty="0">
                <a:solidFill>
                  <a:schemeClr val="accent6">
                    <a:lumMod val="75000"/>
                  </a:schemeClr>
                </a:solidFill>
                <a:latin typeface="Lato"/>
              </a:rPr>
              <a:t>partnership</a:t>
            </a:r>
            <a:r>
              <a:rPr lang="it-IT" sz="2400" b="1" dirty="0">
                <a:solidFill>
                  <a:schemeClr val="accent6">
                    <a:lumMod val="75000"/>
                  </a:schemeClr>
                </a:solidFill>
                <a:latin typeface="Lato"/>
              </a:rPr>
              <a:t>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Lato"/>
              </a:rPr>
              <a:t>con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Lato"/>
              </a:rPr>
              <a:t>South Agro: blue-economy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Lato"/>
              </a:rPr>
              <a:t>start-up</a:t>
            </a:r>
          </a:p>
          <a:p>
            <a:pPr algn="ctr"/>
            <a:endParaRPr lang="it-IT" b="1" dirty="0">
              <a:solidFill>
                <a:schemeClr val="bg1"/>
              </a:solidFill>
              <a:latin typeface="Lato"/>
            </a:endParaRPr>
          </a:p>
          <a:p>
            <a:pPr algn="ctr"/>
            <a:r>
              <a:rPr lang="it-IT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Il </a:t>
            </a:r>
            <a:r>
              <a:rPr lang="it-IT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dott.Valentino</a:t>
            </a:r>
            <a:r>
              <a:rPr lang="it-IT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Russo</a:t>
            </a:r>
          </a:p>
          <a:p>
            <a:pPr algn="ctr"/>
            <a:r>
              <a:rPr lang="it-IT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chimico </a:t>
            </a:r>
            <a:r>
              <a:rPr lang="it-IT" b="1" dirty="0">
                <a:solidFill>
                  <a:schemeClr val="bg1"/>
                </a:solidFill>
                <a:latin typeface="Comic Sans MS" panose="030F0702030302020204" pitchFamily="66" charset="0"/>
              </a:rPr>
              <a:t>e appassionato d'arte, dopo il dottorato in </a:t>
            </a:r>
            <a:r>
              <a:rPr lang="it-IT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Francia</a:t>
            </a:r>
            <a:r>
              <a:rPr lang="it-IT" sz="2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:</a:t>
            </a:r>
            <a:endParaRPr lang="it-IT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«Ho </a:t>
            </a:r>
            <a:r>
              <a:rPr lang="it-IT" b="1" dirty="0">
                <a:solidFill>
                  <a:schemeClr val="bg1"/>
                </a:solidFill>
                <a:latin typeface="Comic Sans MS" panose="030F0702030302020204" pitchFamily="66" charset="0"/>
              </a:rPr>
              <a:t>deciso di tornare nella </a:t>
            </a:r>
            <a:r>
              <a:rPr lang="it-IT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mia </a:t>
            </a:r>
            <a:r>
              <a:rPr lang="it-IT" b="1" dirty="0">
                <a:solidFill>
                  <a:schemeClr val="bg1"/>
                </a:solidFill>
                <a:latin typeface="Comic Sans MS" panose="030F0702030302020204" pitchFamily="66" charset="0"/>
              </a:rPr>
              <a:t>terra per fornire il mio contributo per un mondo più pulito ed ecosostenibile</a:t>
            </a:r>
            <a:r>
              <a:rPr lang="it-IT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.»</a:t>
            </a:r>
            <a:endParaRPr lang="it-IT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it-IT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6" name="Picture 4" descr="albo-online&quot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493" y="1467140"/>
            <a:ext cx="1927921" cy="790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Connettore diritto 2"/>
          <p:cNvCxnSpPr/>
          <p:nvPr/>
        </p:nvCxnSpPr>
        <p:spPr>
          <a:xfrm>
            <a:off x="3347580" y="2258082"/>
            <a:ext cx="49746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/>
          <p:cNvCxnSpPr/>
          <p:nvPr/>
        </p:nvCxnSpPr>
        <p:spPr>
          <a:xfrm>
            <a:off x="3275500" y="5136114"/>
            <a:ext cx="53010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34159161"/>
      </p:ext>
    </p:extLst>
  </p:cSld>
  <p:clrMapOvr>
    <a:masterClrMapping/>
  </p:clrMapOvr>
</p:sld>
</file>

<file path=ppt/theme/theme1.xml><?xml version="1.0" encoding="utf-8"?>
<a:theme xmlns:a="http://schemas.openxmlformats.org/drawingml/2006/main" name="Goccia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TM04033925[[fn=Goccia]]</Template>
  <TotalTime>78</TotalTime>
  <Words>110</Words>
  <Application>Microsoft Office PowerPoint</Application>
  <PresentationFormat>Personalizzato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Goccia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Windows</dc:creator>
  <cp:lastModifiedBy>Utente</cp:lastModifiedBy>
  <cp:revision>11</cp:revision>
  <dcterms:created xsi:type="dcterms:W3CDTF">2018-04-12T19:41:12Z</dcterms:created>
  <dcterms:modified xsi:type="dcterms:W3CDTF">2018-04-16T08:44:34Z</dcterms:modified>
</cp:coreProperties>
</file>